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9" r:id="rId2"/>
    <p:sldId id="266" r:id="rId3"/>
  </p:sldIdLst>
  <p:sldSz cx="7562850" cy="10688638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8" userDrawn="1">
          <p15:clr>
            <a:srgbClr val="A4A3A4"/>
          </p15:clr>
        </p15:guide>
        <p15:guide id="2" pos="2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Abdelbost" initials="MA" lastIdx="14" clrIdx="0">
    <p:extLst>
      <p:ext uri="{19B8F6BF-5375-455C-9EA6-DF929625EA0E}">
        <p15:presenceInfo xmlns:p15="http://schemas.microsoft.com/office/powerpoint/2012/main" xmlns="" userId="S-1-5-21-2414005191-2431363525-1628603290-1236127" providerId="AD"/>
      </p:ext>
    </p:extLst>
  </p:cmAuthor>
  <p:cmAuthor id="2" name="Cylia DRUZIAN" initials="CD" lastIdx="1" clrIdx="1">
    <p:extLst>
      <p:ext uri="{19B8F6BF-5375-455C-9EA6-DF929625EA0E}">
        <p15:presenceInfo xmlns:p15="http://schemas.microsoft.com/office/powerpoint/2012/main" xmlns="" userId="S-1-5-21-3649763119-1574391966-3343538065-7671" providerId="AD"/>
      </p:ext>
    </p:extLst>
  </p:cmAuthor>
  <p:cmAuthor id="3" name="Lauriane Cuisant" initials="LC" lastIdx="11" clrIdx="2">
    <p:extLst>
      <p:ext uri="{19B8F6BF-5375-455C-9EA6-DF929625EA0E}">
        <p15:presenceInfo xmlns:p15="http://schemas.microsoft.com/office/powerpoint/2012/main" xmlns="" userId="S-1-5-21-3649763119-1574391966-3343538065-79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71"/>
    <a:srgbClr val="EEEEEE"/>
    <a:srgbClr val="2E87E3"/>
    <a:srgbClr val="2379C9"/>
    <a:srgbClr val="FF0024"/>
    <a:srgbClr val="554D70"/>
    <a:srgbClr val="FD2523"/>
    <a:srgbClr val="BDBDBD"/>
    <a:srgbClr val="F1F1F1"/>
    <a:srgbClr val="3E3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 showGuides="1">
      <p:cViewPr>
        <p:scale>
          <a:sx n="80" d="100"/>
          <a:sy n="80" d="100"/>
        </p:scale>
        <p:origin x="-3084" y="84"/>
      </p:cViewPr>
      <p:guideLst>
        <p:guide orient="horz" pos="668"/>
        <p:guide pos="2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F62C8-FA17-4084-8BB0-7D211F16B5A3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DC082-3DF4-416E-9F54-4B4A8EF5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5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A88-5ED0-294F-AAC9-344D5EAA1426}" type="datetimeFigureOut">
              <a:rPr lang="fr-FR" smtClean="0"/>
              <a:t>16/07/2025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EE79-D165-E14A-ABB5-498B9954EE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44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 err="1"/>
              <a:t>vg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1A88-5ED0-294F-AAC9-344D5EAA1426}" type="datetimeFigureOut">
              <a:rPr lang="fr-FR" smtClean="0"/>
              <a:t>16/07/2025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7EE79-D165-E14A-ABB5-498B9954EE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55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v33pl@v33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wewnątrz, stół, ściana, podłoże&#10;&#10;Opis wygenerowany automatycznie">
            <a:extLst>
              <a:ext uri="{FF2B5EF4-FFF2-40B4-BE49-F238E27FC236}">
                <a16:creationId xmlns:a16="http://schemas.microsoft.com/office/drawing/2014/main" xmlns="" id="{268C7098-DE8E-839B-E226-EF6C5687B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86" b="50385"/>
          <a:stretch/>
        </p:blipFill>
        <p:spPr>
          <a:xfrm flipH="1">
            <a:off x="-1" y="-15926"/>
            <a:ext cx="7562850" cy="236339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57200" y="5679352"/>
            <a:ext cx="7001313" cy="4397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Proxima Nova Regular"/>
              </a:rPr>
              <a:t>Информация</a:t>
            </a:r>
            <a:endParaRPr lang="fr-FR" sz="2000" b="1" dirty="0">
              <a:solidFill>
                <a:schemeClr val="bg1"/>
              </a:solidFill>
              <a:latin typeface="Proxima Nova Regular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E3FA57C-68FC-79F5-092F-3B45D95E7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225" y="84851"/>
            <a:ext cx="852288" cy="916830"/>
          </a:xfrm>
          <a:prstGeom prst="rect">
            <a:avLst/>
          </a:prstGeom>
        </p:spPr>
      </p:pic>
      <p:sp>
        <p:nvSpPr>
          <p:cNvPr id="6" name="Rectangle 25">
            <a:extLst>
              <a:ext uri="{FF2B5EF4-FFF2-40B4-BE49-F238E27FC236}">
                <a16:creationId xmlns:a16="http://schemas.microsoft.com/office/drawing/2014/main" xmlns="" id="{9EE2BD34-5D3D-E278-D1B0-BC264D450EC2}"/>
              </a:ext>
            </a:extLst>
          </p:cNvPr>
          <p:cNvSpPr/>
          <p:nvPr/>
        </p:nvSpPr>
        <p:spPr>
          <a:xfrm>
            <a:off x="360362" y="4611186"/>
            <a:ext cx="7019391" cy="39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Proxima Nova Regular"/>
              </a:rPr>
              <a:t>Предназначение</a:t>
            </a:r>
            <a:endParaRPr lang="fr-FR" sz="2000" b="1" dirty="0">
              <a:solidFill>
                <a:schemeClr val="bg1"/>
              </a:solidFill>
              <a:latin typeface="Proxima Nova Regular"/>
            </a:endParaRPr>
          </a:p>
        </p:txBody>
      </p:sp>
      <p:sp>
        <p:nvSpPr>
          <p:cNvPr id="7" name="ZoneTexte 30">
            <a:extLst>
              <a:ext uri="{FF2B5EF4-FFF2-40B4-BE49-F238E27FC236}">
                <a16:creationId xmlns:a16="http://schemas.microsoft.com/office/drawing/2014/main" xmlns="" id="{867DA057-036E-39D7-B4DC-EF9A3CBA5FB9}"/>
              </a:ext>
            </a:extLst>
          </p:cNvPr>
          <p:cNvSpPr txBox="1"/>
          <p:nvPr/>
        </p:nvSpPr>
        <p:spPr>
          <a:xfrm>
            <a:off x="339123" y="5102437"/>
            <a:ext cx="7019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100" dirty="0"/>
              <a:t>За </a:t>
            </a:r>
            <a:r>
              <a:rPr lang="bg-BG" sz="1100" dirty="0" smtClean="0"/>
              <a:t>защита на </a:t>
            </a:r>
            <a:r>
              <a:rPr lang="bg-BG" sz="1100" dirty="0"/>
              <a:t>дървени кухненски плотове, </a:t>
            </a:r>
            <a:r>
              <a:rPr lang="bg-BG" sz="1100" dirty="0" err="1"/>
              <a:t>плотове</a:t>
            </a:r>
            <a:r>
              <a:rPr lang="bg-BG" sz="1100" dirty="0"/>
              <a:t> за баня и др.</a:t>
            </a:r>
            <a:endParaRPr lang="fr-FR" sz="1100" dirty="0">
              <a:solidFill>
                <a:prstClr val="black"/>
              </a:solidFill>
              <a:latin typeface="Proxima Nova Extrabld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952DE7E7-ED7E-7B46-0D1C-B0AE4A29421B}"/>
              </a:ext>
            </a:extLst>
          </p:cNvPr>
          <p:cNvSpPr/>
          <p:nvPr/>
        </p:nvSpPr>
        <p:spPr>
          <a:xfrm>
            <a:off x="360363" y="7761343"/>
            <a:ext cx="7019392" cy="39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Proxima Nova Regular"/>
              </a:rPr>
              <a:t>Подготовка на основата</a:t>
            </a:r>
            <a:endParaRPr lang="en-US" sz="2000" b="1" dirty="0">
              <a:solidFill>
                <a:schemeClr val="bg1"/>
              </a:solidFill>
              <a:latin typeface="Proxima Nova Regular"/>
            </a:endParaRPr>
          </a:p>
        </p:txBody>
      </p:sp>
      <p:sp>
        <p:nvSpPr>
          <p:cNvPr id="5" name="ZoneTexte 30">
            <a:extLst>
              <a:ext uri="{FF2B5EF4-FFF2-40B4-BE49-F238E27FC236}">
                <a16:creationId xmlns:a16="http://schemas.microsoft.com/office/drawing/2014/main" xmlns="" id="{EF7E8A1F-CB33-6812-B48D-02B88BB9407F}"/>
              </a:ext>
            </a:extLst>
          </p:cNvPr>
          <p:cNvSpPr txBox="1"/>
          <p:nvPr/>
        </p:nvSpPr>
        <p:spPr>
          <a:xfrm>
            <a:off x="357200" y="6250654"/>
            <a:ext cx="7019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100" dirty="0"/>
              <a:t>• </a:t>
            </a:r>
            <a:r>
              <a:rPr lang="bg-BG" sz="1100" dirty="0" err="1"/>
              <a:t>Ревитализира</a:t>
            </a:r>
            <a:r>
              <a:rPr lang="bg-BG" sz="1100" dirty="0"/>
              <a:t> и импрегнира дървени повърхности, предпазвайки ги от вода. </a:t>
            </a:r>
            <a:endParaRPr lang="bg-BG" sz="1100" dirty="0" smtClean="0"/>
          </a:p>
          <a:p>
            <a:pPr>
              <a:lnSpc>
                <a:spcPct val="150000"/>
              </a:lnSpc>
            </a:pPr>
            <a:r>
              <a:rPr lang="bg-BG" sz="1100" dirty="0" smtClean="0"/>
              <a:t>• </a:t>
            </a:r>
            <a:r>
              <a:rPr lang="bg-BG" sz="1100" dirty="0"/>
              <a:t>Не оставя петна. </a:t>
            </a:r>
            <a:endParaRPr lang="bg-BG" sz="1100" dirty="0" smtClean="0"/>
          </a:p>
          <a:p>
            <a:pPr>
              <a:lnSpc>
                <a:spcPct val="150000"/>
              </a:lnSpc>
            </a:pPr>
            <a:r>
              <a:rPr lang="bg-BG" sz="1100" dirty="0" smtClean="0"/>
              <a:t>• </a:t>
            </a:r>
            <a:r>
              <a:rPr lang="bg-BG" sz="1100" dirty="0"/>
              <a:t>Устойчив на високи температури. Лесен за поддръжка. Може да се почиства с препарати. </a:t>
            </a:r>
            <a:endParaRPr lang="bg-BG" sz="1100" dirty="0" smtClean="0"/>
          </a:p>
          <a:p>
            <a:pPr>
              <a:lnSpc>
                <a:spcPct val="150000"/>
              </a:lnSpc>
            </a:pPr>
            <a:r>
              <a:rPr lang="bg-BG" sz="1100" dirty="0" smtClean="0"/>
              <a:t>• </a:t>
            </a:r>
            <a:r>
              <a:rPr lang="bg-BG" sz="1100" dirty="0"/>
              <a:t>Позволява продължителен контакт с дървото.</a:t>
            </a:r>
            <a:endParaRPr lang="en-US" sz="1100" dirty="0">
              <a:latin typeface="Proxima Nova Regular"/>
            </a:endParaRPr>
          </a:p>
        </p:txBody>
      </p:sp>
      <p:sp>
        <p:nvSpPr>
          <p:cNvPr id="8" name="ZoneTexte 36">
            <a:extLst>
              <a:ext uri="{FF2B5EF4-FFF2-40B4-BE49-F238E27FC236}">
                <a16:creationId xmlns:a16="http://schemas.microsoft.com/office/drawing/2014/main" xmlns="" id="{9623F063-9AD2-341C-DC85-F11DAC7305A4}"/>
              </a:ext>
            </a:extLst>
          </p:cNvPr>
          <p:cNvSpPr txBox="1"/>
          <p:nvPr/>
        </p:nvSpPr>
        <p:spPr>
          <a:xfrm>
            <a:off x="339123" y="8369113"/>
            <a:ext cx="7040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dirty="0"/>
              <a:t>Дървото трябва да е голо, чисто и сухо. Голо дърво: Шлайфайте с </a:t>
            </a:r>
            <a:r>
              <a:rPr lang="bg-BG" sz="1100" dirty="0" err="1"/>
              <a:t>финозърнеста</a:t>
            </a:r>
            <a:r>
              <a:rPr lang="bg-BG" sz="1100" dirty="0"/>
              <a:t> шкурка и отстранете праха. Лакирано или боядисано дърво: Отстранете слоевете боя/лак с помощта на V33 </a:t>
            </a:r>
            <a:r>
              <a:rPr lang="bg-BG" sz="1100" dirty="0" err="1"/>
              <a:t>Paint</a:t>
            </a:r>
            <a:r>
              <a:rPr lang="bg-BG" sz="1100" dirty="0"/>
              <a:t> </a:t>
            </a:r>
            <a:r>
              <a:rPr lang="bg-BG" sz="1100" dirty="0" err="1"/>
              <a:t>Remover</a:t>
            </a:r>
            <a:r>
              <a:rPr lang="bg-BG" sz="1100" dirty="0"/>
              <a:t> </a:t>
            </a:r>
            <a:r>
              <a:rPr lang="bg-BG" sz="1100" dirty="0" err="1"/>
              <a:t>Gel</a:t>
            </a:r>
            <a:r>
              <a:rPr lang="bg-BG" sz="1100" dirty="0"/>
              <a:t>. Шлайфайте до голото дърво и отстранете праха. </a:t>
            </a:r>
            <a:r>
              <a:rPr lang="bg-BG" sz="1100" dirty="0" smtClean="0"/>
              <a:t>Лакирано </a:t>
            </a:r>
            <a:r>
              <a:rPr lang="bg-BG" sz="1100" dirty="0"/>
              <a:t>дърво: Отстранете слоевете </a:t>
            </a:r>
            <a:r>
              <a:rPr lang="bg-BG" sz="1100" dirty="0" smtClean="0"/>
              <a:t>лак, </a:t>
            </a:r>
            <a:r>
              <a:rPr lang="bg-BG" sz="1100" dirty="0"/>
              <a:t>шлайфайте до голото дърво и отстранете праха.</a:t>
            </a:r>
            <a:endParaRPr lang="pl-PL" sz="1100" b="1" dirty="0">
              <a:latin typeface="Proxima Nova Regular"/>
            </a:endParaRPr>
          </a:p>
        </p:txBody>
      </p:sp>
      <p:sp>
        <p:nvSpPr>
          <p:cNvPr id="10" name="ZoneTexte 24">
            <a:extLst>
              <a:ext uri="{FF2B5EF4-FFF2-40B4-BE49-F238E27FC236}">
                <a16:creationId xmlns:a16="http://schemas.microsoft.com/office/drawing/2014/main" xmlns="" id="{BB018EAA-EF4F-F882-931C-E370D0152D7B}"/>
              </a:ext>
            </a:extLst>
          </p:cNvPr>
          <p:cNvSpPr txBox="1"/>
          <p:nvPr/>
        </p:nvSpPr>
        <p:spPr>
          <a:xfrm>
            <a:off x="2649287" y="2715057"/>
            <a:ext cx="421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V33 Масло за кухненски плот</a:t>
            </a:r>
            <a:endParaRPr lang="fr-FR" sz="3200" b="1" dirty="0">
              <a:latin typeface="Proxima Nova Regular"/>
              <a:cs typeface="Proxima Nova Extrabld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D9A23163-87A8-0737-CA54-E643DAE8C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82" y="2512809"/>
            <a:ext cx="1727933" cy="172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7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0" y="10153446"/>
            <a:ext cx="7562849" cy="535191"/>
          </a:xfrm>
          <a:prstGeom prst="rect">
            <a:avLst/>
          </a:prstGeom>
          <a:solidFill>
            <a:srgbClr val="8F9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988" tIns="41994" rIns="83988" bIns="41994" rtlCol="0" anchor="ctr"/>
          <a:lstStyle/>
          <a:p>
            <a:pPr algn="ctr"/>
            <a:endParaRPr lang="fr-FR" dirty="0">
              <a:latin typeface="Proxima Nova Regular"/>
            </a:endParaRP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204885" y="10153447"/>
            <a:ext cx="7209159" cy="53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0849" tIns="40425" rIns="80849" bIns="40425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100" dirty="0">
                <a:solidFill>
                  <a:schemeClr val="bg1"/>
                </a:solidFill>
                <a:latin typeface="Proxima Nova Regular"/>
                <a:ea typeface="Times New Roman" panose="02020603050405020304" pitchFamily="18" charset="0"/>
                <a:cs typeface="Times New Roman" panose="02020603050405020304" pitchFamily="18" charset="0"/>
              </a:rPr>
              <a:t>V33 Polska Sp. z o.o.  ul Przemysłowa 18, 62-069 Zakrzewo</a:t>
            </a:r>
            <a:endParaRPr lang="pl-PL" sz="1100" dirty="0">
              <a:solidFill>
                <a:schemeClr val="bg1"/>
              </a:solidFill>
              <a:latin typeface="Proxima Nova 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100" dirty="0">
                <a:solidFill>
                  <a:schemeClr val="bg1"/>
                </a:solidFill>
                <a:latin typeface="Proxima Nova Regular"/>
                <a:ea typeface="Times New Roman" panose="02020603050405020304" pitchFamily="18" charset="0"/>
                <a:cs typeface="Times New Roman" panose="02020603050405020304" pitchFamily="18" charset="0"/>
              </a:rPr>
              <a:t>adres e-mail: </a:t>
            </a:r>
            <a:r>
              <a:rPr lang="pl-PL" sz="1100" u="sng" dirty="0">
                <a:solidFill>
                  <a:schemeClr val="bg1"/>
                </a:solidFill>
                <a:latin typeface="Proxima Nova Regular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v33pl@v33.com</a:t>
            </a:r>
            <a:r>
              <a:rPr lang="pl-PL" sz="1100" dirty="0">
                <a:solidFill>
                  <a:schemeClr val="bg1"/>
                </a:solidFill>
                <a:latin typeface="Proxima Nova Regular"/>
                <a:ea typeface="Times New Roman" panose="02020603050405020304" pitchFamily="18" charset="0"/>
                <a:cs typeface="Times New Roman" panose="02020603050405020304" pitchFamily="18" charset="0"/>
              </a:rPr>
              <a:t>   tel. 061 8945100</a:t>
            </a:r>
            <a:endParaRPr lang="pl-PL" sz="1100" dirty="0">
              <a:solidFill>
                <a:schemeClr val="bg1"/>
              </a:solidFill>
              <a:latin typeface="Proxima Nova 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871955"/>
            <a:endParaRPr lang="fr-FR" sz="600" dirty="0">
              <a:solidFill>
                <a:schemeClr val="bg1"/>
              </a:solidFill>
              <a:latin typeface="Proxima Nova Regular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886" y="2072682"/>
            <a:ext cx="6978028" cy="4422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/>
              <a:t>СЪВЕТИ И ПРЕПОРЪКИ </a:t>
            </a:r>
            <a:endParaRPr lang="en-US" sz="2000" b="1" dirty="0">
              <a:solidFill>
                <a:schemeClr val="bg1"/>
              </a:solidFill>
              <a:latin typeface="Proxima Nova Regular"/>
            </a:endParaRPr>
          </a:p>
        </p:txBody>
      </p:sp>
      <p:sp>
        <p:nvSpPr>
          <p:cNvPr id="15" name="Rectangle 33">
            <a:extLst>
              <a:ext uri="{FF2B5EF4-FFF2-40B4-BE49-F238E27FC236}">
                <a16:creationId xmlns:a16="http://schemas.microsoft.com/office/drawing/2014/main" xmlns="" id="{207E1F20-8951-4959-A5E9-9DAE30438F01}"/>
              </a:ext>
            </a:extLst>
          </p:cNvPr>
          <p:cNvSpPr/>
          <p:nvPr/>
        </p:nvSpPr>
        <p:spPr>
          <a:xfrm>
            <a:off x="350837" y="7102995"/>
            <a:ext cx="6976552" cy="4373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Proxima Nova Regular"/>
              </a:rPr>
              <a:t>Цветове</a:t>
            </a:r>
            <a:endParaRPr lang="fr-FR" sz="2000" b="1" dirty="0">
              <a:solidFill>
                <a:schemeClr val="bg1"/>
              </a:solidFill>
              <a:latin typeface="Proxima Nova Regular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xmlns="" id="{F7494165-3341-9957-3D7C-8229FF239AB8}"/>
              </a:ext>
            </a:extLst>
          </p:cNvPr>
          <p:cNvSpPr/>
          <p:nvPr/>
        </p:nvSpPr>
        <p:spPr>
          <a:xfrm>
            <a:off x="360362" y="229756"/>
            <a:ext cx="6976552" cy="3951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Proxima Nova Regular"/>
              </a:rPr>
              <a:t>Нанасяне</a:t>
            </a:r>
            <a:endParaRPr lang="fr-FR" sz="2000" b="1" dirty="0">
              <a:solidFill>
                <a:schemeClr val="bg1"/>
              </a:solidFill>
              <a:latin typeface="Proxima Nova Regular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D1031DE2-62CC-F4A6-9087-B726FEBCA14F}"/>
              </a:ext>
            </a:extLst>
          </p:cNvPr>
          <p:cNvSpPr/>
          <p:nvPr/>
        </p:nvSpPr>
        <p:spPr>
          <a:xfrm>
            <a:off x="350837" y="4693667"/>
            <a:ext cx="6976506" cy="4422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Proxima Nova Regular"/>
              </a:rPr>
              <a:t>Технически параметри</a:t>
            </a:r>
            <a:endParaRPr lang="en-US" sz="2000" b="1" dirty="0">
              <a:solidFill>
                <a:schemeClr val="bg1"/>
              </a:solidFill>
              <a:latin typeface="Proxima Nova Regular"/>
            </a:endParaRPr>
          </a:p>
        </p:txBody>
      </p:sp>
      <p:sp>
        <p:nvSpPr>
          <p:cNvPr id="2" name="ZoneTexte 37">
            <a:extLst>
              <a:ext uri="{FF2B5EF4-FFF2-40B4-BE49-F238E27FC236}">
                <a16:creationId xmlns:a16="http://schemas.microsoft.com/office/drawing/2014/main" xmlns="" id="{EE4EAB25-5D1F-B224-A0B2-85DD2C2D1A2E}"/>
              </a:ext>
            </a:extLst>
          </p:cNvPr>
          <p:cNvSpPr txBox="1"/>
          <p:nvPr/>
        </p:nvSpPr>
        <p:spPr>
          <a:xfrm>
            <a:off x="280502" y="8514260"/>
            <a:ext cx="989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dirty="0"/>
              <a:t>Безцветен</a:t>
            </a:r>
            <a:endParaRPr lang="pl-PL" sz="1000" b="1" dirty="0">
              <a:latin typeface="Proxima Nova Extrabld"/>
            </a:endParaRPr>
          </a:p>
        </p:txBody>
      </p:sp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xmlns="" id="{A8B27E45-1F57-5E85-1F23-55818F22E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057779"/>
              </p:ext>
            </p:extLst>
          </p:nvPr>
        </p:nvGraphicFramePr>
        <p:xfrm>
          <a:off x="360362" y="5288355"/>
          <a:ext cx="675163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070">
                  <a:extLst>
                    <a:ext uri="{9D8B030D-6E8A-4147-A177-3AD203B41FA5}">
                      <a16:colId xmlns:a16="http://schemas.microsoft.com/office/drawing/2014/main" xmlns="" val="2632538919"/>
                    </a:ext>
                  </a:extLst>
                </a:gridCol>
                <a:gridCol w="5042568">
                  <a:extLst>
                    <a:ext uri="{9D8B030D-6E8A-4147-A177-3AD203B41FA5}">
                      <a16:colId xmlns:a16="http://schemas.microsoft.com/office/drawing/2014/main" xmlns="" val="1922995073"/>
                    </a:ext>
                  </a:extLst>
                </a:gridCol>
              </a:tblGrid>
              <a:tr h="221702">
                <a:tc>
                  <a:txBody>
                    <a:bodyPr/>
                    <a:lstStyle/>
                    <a:p>
                      <a:r>
                        <a:rPr lang="bg-BG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Завършек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:</a:t>
                      </a:r>
                      <a:endParaRPr lang="pl-PL" sz="1100" b="1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100" b="0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мат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6379697"/>
                  </a:ext>
                </a:extLst>
              </a:tr>
              <a:tr h="221702">
                <a:tc>
                  <a:txBody>
                    <a:bodyPr/>
                    <a:lstStyle/>
                    <a:p>
                      <a:r>
                        <a:rPr lang="bg-BG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Опаковка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:</a:t>
                      </a:r>
                      <a:endParaRPr lang="pl-PL" sz="1100" b="1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tx1"/>
                          </a:solidFill>
                          <a:latin typeface="Proxima Nova Extrabld"/>
                        </a:rPr>
                        <a:t>0,5L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3611807"/>
                  </a:ext>
                </a:extLst>
              </a:tr>
              <a:tr h="221702">
                <a:tc>
                  <a:txBody>
                    <a:bodyPr/>
                    <a:lstStyle/>
                    <a:p>
                      <a:r>
                        <a:rPr lang="bg-BG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Съхнене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:</a:t>
                      </a:r>
                      <a:endParaRPr lang="pl-PL" sz="1100" b="1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100" dirty="0" smtClean="0"/>
                        <a:t>12 часа между слоевете; общо 24 часа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4771061"/>
                  </a:ext>
                </a:extLst>
              </a:tr>
              <a:tr h="221702">
                <a:tc>
                  <a:txBody>
                    <a:bodyPr/>
                    <a:lstStyle/>
                    <a:p>
                      <a:r>
                        <a:rPr lang="bg-BG" sz="1100" b="1" dirty="0" err="1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Покривност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:</a:t>
                      </a:r>
                      <a:endParaRPr lang="pl-PL" sz="1100" b="1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tx1"/>
                          </a:solidFill>
                          <a:latin typeface="Proxima Nova Extrabld"/>
                        </a:rPr>
                        <a:t>1L = 12m</a:t>
                      </a:r>
                      <a:r>
                        <a:rPr lang="pl-PL" sz="1100" b="0" baseline="30000" dirty="0">
                          <a:solidFill>
                            <a:schemeClr val="tx1"/>
                          </a:solidFill>
                          <a:latin typeface="Proxima Nova Extrabld"/>
                        </a:rPr>
                        <a:t>2   </a:t>
                      </a:r>
                      <a:r>
                        <a:rPr lang="pl-PL" sz="1100" b="0" baseline="0" dirty="0">
                          <a:solidFill>
                            <a:schemeClr val="tx1"/>
                          </a:solidFill>
                          <a:latin typeface="Proxima Nova Extrabld"/>
                        </a:rPr>
                        <a:t>(1 </a:t>
                      </a:r>
                      <a:r>
                        <a:rPr lang="bg-BG" sz="1100" b="0" baseline="0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слой)</a:t>
                      </a:r>
                      <a:endParaRPr lang="pl-PL" sz="1100" b="0" baseline="30000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7731950"/>
                  </a:ext>
                </a:extLst>
              </a:tr>
              <a:tr h="221702">
                <a:tc>
                  <a:txBody>
                    <a:bodyPr/>
                    <a:lstStyle/>
                    <a:p>
                      <a:r>
                        <a:rPr lang="bg-BG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Почистване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:</a:t>
                      </a:r>
                      <a:endParaRPr lang="pl-PL" sz="1100" b="1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100" b="0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вода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0870780"/>
                  </a:ext>
                </a:extLst>
              </a:tr>
              <a:tr h="221702">
                <a:tc>
                  <a:txBody>
                    <a:bodyPr/>
                    <a:lstStyle/>
                    <a:p>
                      <a:r>
                        <a:rPr lang="bg-BG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Нанасяне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:</a:t>
                      </a:r>
                      <a:endParaRPr lang="pl-PL" sz="1100" b="1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100" b="0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Четка, валяк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7908038"/>
                  </a:ext>
                </a:extLst>
              </a:tr>
            </a:tbl>
          </a:graphicData>
        </a:graphic>
      </p:graphicFrame>
      <p:sp>
        <p:nvSpPr>
          <p:cNvPr id="5" name="ZoneTexte 36">
            <a:extLst>
              <a:ext uri="{FF2B5EF4-FFF2-40B4-BE49-F238E27FC236}">
                <a16:creationId xmlns:a16="http://schemas.microsoft.com/office/drawing/2014/main" xmlns="" id="{3E766EF3-E8B5-6984-F8C4-54D8BDA38F95}"/>
              </a:ext>
            </a:extLst>
          </p:cNvPr>
          <p:cNvSpPr txBox="1"/>
          <p:nvPr/>
        </p:nvSpPr>
        <p:spPr>
          <a:xfrm>
            <a:off x="339121" y="768538"/>
            <a:ext cx="7040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dirty="0"/>
              <a:t>Разклатете добре преди употреба. Идеалните условия за нанасяне са от 12 до 25°C. 1. При нанасяне на първия слой, обилно напоете дървото с масло с четка. След 30 минути избършете излишното масло с чиста, суха кърпа. 2. Оставете да изсъхне 12 часа, след което нанесете втори слой. След 30 минути избършете излишното масло с чиста, суха кърпа. 3. Оставете да изсъхне 24 часа.</a:t>
            </a:r>
            <a:endParaRPr lang="pl-PL" sz="1100" dirty="0">
              <a:latin typeface="Proxima Nova Extrabld"/>
            </a:endParaRPr>
          </a:p>
        </p:txBody>
      </p:sp>
      <p:sp>
        <p:nvSpPr>
          <p:cNvPr id="6" name="ZoneTexte 62">
            <a:extLst>
              <a:ext uri="{FF2B5EF4-FFF2-40B4-BE49-F238E27FC236}">
                <a16:creationId xmlns:a16="http://schemas.microsoft.com/office/drawing/2014/main" xmlns="" id="{4BB85972-E93D-2C76-FAEE-62E106A11CB3}"/>
              </a:ext>
            </a:extLst>
          </p:cNvPr>
          <p:cNvSpPr txBox="1"/>
          <p:nvPr/>
        </p:nvSpPr>
        <p:spPr>
          <a:xfrm>
            <a:off x="360362" y="2727658"/>
            <a:ext cx="704063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dirty="0"/>
              <a:t>• След нанасяне на маслото, избягвайте контакт с вода в продължение на 3 седмици. • Нанасяне върху пореста дървесина (бук, смърч и др.): За да определите дали дървесината е пореста, изсипете малко количество вода върху повърхността. Ако водните капки проникнат бързо в дървото, препоръчваме да нанесете трети слой масло по същия начин, както втория слой. • За локално възстановяване нанесете маслото с чиста, суха кърпа. • Крайният резултат зависи от вида дървесина. Преди да започнете работа, препоръчваме да нанесете маслото върху малка площ за тестване. Контакт с храни: Този продукт е одобрен за контакт с храни в съответствие с европейския стандарт ENV 1186 части 1, 2 и 3 (максимум 2 часа за мазни и киселинни храни).</a:t>
            </a:r>
            <a:endParaRPr lang="fr-FR" sz="1100" dirty="0">
              <a:latin typeface="Proxima Nova Regular"/>
            </a:endParaRPr>
          </a:p>
        </p:txBody>
      </p:sp>
      <p:pic>
        <p:nvPicPr>
          <p:cNvPr id="10" name="Obraz 9" descr="Obraz zawierający zewnętrzne&#10;&#10;Opis wygenerowany automatycznie">
            <a:extLst>
              <a:ext uri="{FF2B5EF4-FFF2-40B4-BE49-F238E27FC236}">
                <a16:creationId xmlns:a16="http://schemas.microsoft.com/office/drawing/2014/main" xmlns="" id="{EFF3C15C-A1D6-A335-1777-D4A011EA9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45" y="7783817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689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398</Words>
  <Application>Microsoft Office PowerPoint</Application>
  <PresentationFormat>По избор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</vt:i4>
      </vt:variant>
    </vt:vector>
  </HeadingPairs>
  <TitlesOfParts>
    <vt:vector size="3" baseType="lpstr">
      <vt:lpstr>Thème Office</vt:lpstr>
      <vt:lpstr>Презентация на PowerPoint</vt:lpstr>
      <vt:lpstr>Презентация на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Publicis Groupe User</dc:creator>
  <cp:lastModifiedBy>U</cp:lastModifiedBy>
  <cp:revision>132</cp:revision>
  <cp:lastPrinted>2015-06-22T16:38:49Z</cp:lastPrinted>
  <dcterms:created xsi:type="dcterms:W3CDTF">2015-06-12T07:51:29Z</dcterms:created>
  <dcterms:modified xsi:type="dcterms:W3CDTF">2025-07-16T11:19:11Z</dcterms:modified>
</cp:coreProperties>
</file>